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1" r:id="rId5"/>
    <p:sldId id="267" r:id="rId6"/>
    <p:sldId id="268" r:id="rId7"/>
    <p:sldId id="269" r:id="rId8"/>
    <p:sldId id="270" r:id="rId9"/>
    <p:sldId id="262" r:id="rId10"/>
    <p:sldId id="263" r:id="rId11"/>
    <p:sldId id="264" r:id="rId12"/>
    <p:sldId id="265" r:id="rId13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7EBC"/>
    <a:srgbClr val="260F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220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777240" y="548680"/>
            <a:ext cx="7543800" cy="21526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ru-RU" sz="3000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777240" y="1052736"/>
            <a:ext cx="7543800" cy="2362200"/>
          </a:xfrm>
          <a:ln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Государственное бюджетное учреждение </a:t>
            </a:r>
            <a:r>
              <a:rPr lang="ru-RU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здравоохранения</a:t>
            </a:r>
            <a:br>
              <a:rPr lang="ru-RU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«Консультативно-диагностическая </a:t>
            </a:r>
            <a:r>
              <a:rPr lang="ru-RU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поликлиника № 121 Департамента здравоохранения города </a:t>
            </a:r>
            <a:r>
              <a:rPr lang="ru-RU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Москвы»</a:t>
            </a:r>
            <a:endParaRPr lang="ru-RU" sz="3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2411760" y="5445224"/>
            <a:ext cx="6120680" cy="720080"/>
          </a:xfrm>
        </p:spPr>
        <p:txBody>
          <a:bodyPr>
            <a:normAutofit fontScale="92500"/>
          </a:bodyPr>
          <a:lstStyle/>
          <a:p>
            <a:pPr marL="18288" indent="0" algn="r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Главный врач А.А. Тяжельников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14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260648"/>
            <a:ext cx="7543800" cy="504056"/>
          </a:xfrm>
        </p:spPr>
        <p:txBody>
          <a:bodyPr/>
          <a:lstStyle/>
          <a:p>
            <a:r>
              <a:rPr lang="ru-RU" sz="2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Повседневная работа </a:t>
            </a:r>
            <a:r>
              <a:rPr lang="ru-RU" sz="2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ГБУЗ «КДП № 121 ДЗМ»</a:t>
            </a:r>
            <a:endParaRPr lang="ru-RU" sz="25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764704"/>
            <a:ext cx="7992888" cy="2232248"/>
          </a:xfrm>
        </p:spPr>
        <p:txBody>
          <a:bodyPr>
            <a:noAutofit/>
          </a:bodyPr>
          <a:lstStyle/>
          <a:p>
            <a:pPr marL="304038" indent="-285750" algn="just"/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6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рганизована патронажная служба для медицинского обслуживания маломобильных пациентов на дому. Регистр пациентов составляет 643 человека. Пациенты, родственники и социальные работники имеют возможность постоянной связи по телефону с врачами и медицинскими сестрами патронажной службы по вопросам, касающимся медицинского и лекарственного обеспечения. </a:t>
            </a:r>
            <a:endParaRPr lang="ru-RU" sz="1600" dirty="0"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6" descr="H:\Московский стандарт\Отчет\ф3\Доктор Ф3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32211"/>
            <a:ext cx="3416300" cy="245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1" descr="C:\Users\Администратор\Desktop\Ghtptynfwbz\Отделение вызова врача на дом\FullSizeRender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732212"/>
            <a:ext cx="2043113" cy="245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0090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260648"/>
            <a:ext cx="7543800" cy="504056"/>
          </a:xfrm>
        </p:spPr>
        <p:txBody>
          <a:bodyPr/>
          <a:lstStyle/>
          <a:p>
            <a:r>
              <a:rPr lang="ru-RU" sz="2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Повседневная работа </a:t>
            </a:r>
            <a:r>
              <a:rPr lang="ru-RU" sz="2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ГБУЗ «КДП № 121 ДЗМ»</a:t>
            </a:r>
            <a:endParaRPr lang="ru-RU" sz="25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124744"/>
            <a:ext cx="8064896" cy="5328592"/>
          </a:xfrm>
        </p:spPr>
        <p:txBody>
          <a:bodyPr>
            <a:noAutofit/>
          </a:bodyPr>
          <a:lstStyle/>
          <a:p>
            <a:pPr marL="18288" indent="0" algn="just">
              <a:buNone/>
            </a:pPr>
            <a:r>
              <a:rPr lang="ru-RU" sz="16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	- прием </a:t>
            </a:r>
            <a:r>
              <a:rPr lang="ru-RU" sz="160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врачей (терапевтов</a:t>
            </a:r>
            <a:r>
              <a:rPr lang="ru-RU" sz="16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, врачей общей практики, </a:t>
            </a:r>
            <a:r>
              <a:rPr lang="ru-RU" sz="160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неврологов, офтальмологов, эндокринологов, </a:t>
            </a:r>
            <a:r>
              <a:rPr lang="ru-RU" sz="16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хирургов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др.</a:t>
            </a:r>
            <a:r>
              <a:rPr lang="ru-RU" sz="16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60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в поликлинике составляет восемь часов (включая перерыв на обед - 30 минут и 2 технологических перерыва</a:t>
            </a:r>
            <a:r>
              <a:rPr lang="ru-RU" sz="16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18288" indent="0" algn="just">
              <a:buNone/>
            </a:pP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- прием врачей проекта «Ведение пациентов старших возрастных групп с множественными хроническими заболеваниями» составляет 40 минут, повторный-20 минут. Пациенты имеют возможность постоянной телефонной связи с врачом и медицинской сестрой для получения информации о медицинском и лекарственном обеспечении;  </a:t>
            </a:r>
            <a:endParaRPr lang="ru-RU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288" indent="0" algn="just">
              <a:buNone/>
            </a:pPr>
            <a:r>
              <a:rPr lang="ru-RU" sz="16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	- в каждом филиале организован прием дежурного врача с 8.00 до 20.00, запись осуществляется в день обращения через </a:t>
            </a:r>
            <a:r>
              <a:rPr lang="ru-RU" sz="160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инфомат</a:t>
            </a:r>
            <a:r>
              <a:rPr lang="ru-RU" sz="16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и администраторов стойки информации;</a:t>
            </a:r>
          </a:p>
          <a:p>
            <a:pPr marL="18288" indent="0" algn="just">
              <a:buNone/>
            </a:pPr>
            <a:r>
              <a:rPr lang="ru-RU" sz="16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	- в холле 1-го этажа поликлиники  находится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старший</a:t>
            </a:r>
            <a:r>
              <a:rPr lang="ru-RU" sz="16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администратор, к которому можно обратиться с любым вопросом;</a:t>
            </a:r>
          </a:p>
          <a:p>
            <a:pPr marL="18288" indent="0" algn="just">
              <a:buNone/>
            </a:pP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- во входной зоне размещены постеры с пейзажами, которые были выбраны в ходе деловых игр 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пациентами;</a:t>
            </a:r>
            <a:endParaRPr lang="ru-RU" sz="1600" dirty="0" smtClean="0"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18288" indent="0" algn="just">
              <a:buNone/>
            </a:pPr>
            <a:r>
              <a:rPr lang="ru-RU" sz="16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	- изменены и стандартизированы элементы (настенной, подвесной, напольной) навигации во всех зданиях амбулаторного центра; </a:t>
            </a:r>
            <a:endParaRPr lang="ru-RU" sz="1600" dirty="0"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18288" indent="0" algn="just">
              <a:buNone/>
            </a:pPr>
            <a:r>
              <a:rPr lang="ru-RU" sz="16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	- организована </a:t>
            </a:r>
            <a:r>
              <a:rPr lang="ru-RU" sz="160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обратная связь администрации поликлиники с пациентами (анкетирование, контейнеры для сбора жалоб и предложений, книга жалоб и предложений).</a:t>
            </a:r>
            <a:endParaRPr lang="ru-RU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206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764704"/>
            <a:ext cx="7543800" cy="2160240"/>
          </a:xfrm>
        </p:spPr>
        <p:txBody>
          <a:bodyPr/>
          <a:lstStyle/>
          <a:p>
            <a:pPr algn="ctr"/>
            <a:r>
              <a:rPr lang="ru-RU" sz="6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5" b="2128"/>
          <a:stretch/>
        </p:blipFill>
        <p:spPr>
          <a:xfrm>
            <a:off x="2907296" y="3284984"/>
            <a:ext cx="3384376" cy="31683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56206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260648"/>
            <a:ext cx="7543800" cy="504056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ru-RU" sz="2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Структура и функционал ГБУЗ «КДП № 121 ДЗМ»</a:t>
            </a:r>
            <a:endParaRPr lang="ru-RU" sz="25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908720"/>
            <a:ext cx="8064896" cy="5544616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Головное </a:t>
            </a:r>
            <a:r>
              <a:rPr lang="ru-RU" sz="160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здание ГБУЗ «</a:t>
            </a:r>
            <a:r>
              <a:rPr lang="ru-RU" sz="16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КДП № 121 </a:t>
            </a:r>
            <a:r>
              <a:rPr lang="ru-RU" sz="160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ДЗМ» располагается в районе Южное Бутово по адресу: улица Южнобутовская, </a:t>
            </a:r>
            <a:r>
              <a:rPr lang="ru-RU" sz="16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д.87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ГБУЗ «КДП № 121 ДЗМ»</a:t>
            </a:r>
            <a:r>
              <a:rPr lang="ru-RU" sz="16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обслуживает население Южного и Северного Бутово численностью </a:t>
            </a:r>
            <a:r>
              <a:rPr lang="ru-RU" sz="16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244914 человек. </a:t>
            </a:r>
            <a:endParaRPr lang="ru-RU" sz="1600" dirty="0"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ГБУЗ </a:t>
            </a:r>
            <a:r>
              <a:rPr lang="ru-RU" sz="160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«КДП №121 ДЗМ» в своем составе имеет головное здание и </a:t>
            </a:r>
            <a:r>
              <a:rPr lang="ru-RU" sz="16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sz="160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филиалов</a:t>
            </a:r>
            <a:r>
              <a:rPr lang="ru-RU" sz="16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04.09.17 функционирует</a:t>
            </a:r>
            <a:r>
              <a:rPr lang="ru-RU" sz="16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филиал </a:t>
            </a:r>
            <a:r>
              <a:rPr lang="ru-RU" sz="160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№8 по адресу: ул. Изюмская улица, д.37. </a:t>
            </a:r>
            <a:endParaRPr lang="ru-RU" sz="1600" dirty="0" smtClean="0"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В  амбулаторном центре оказывается </a:t>
            </a:r>
            <a:r>
              <a:rPr lang="ru-RU" sz="160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первичная медико-санитарная помощь врачами-терапевтами участковыми</a:t>
            </a:r>
            <a:r>
              <a:rPr lang="ru-RU" sz="16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, врачами общей практики,  </a:t>
            </a:r>
            <a:r>
              <a:rPr lang="ru-RU" sz="160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врачами-хирургами, врачами-урологами, врачами-</a:t>
            </a:r>
            <a:r>
              <a:rPr lang="ru-RU" sz="1600" dirty="0" err="1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оториноларингологами</a:t>
            </a:r>
            <a:r>
              <a:rPr lang="ru-RU" sz="160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, врачами-офтальмологами, </a:t>
            </a:r>
            <a:r>
              <a:rPr lang="ru-RU" sz="16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врачами-инфекционистами, врачами-кардиологами, врачами-эндокринологами, врачами-ревматологами, врачами-гастроэнтерологами, врачами-неврологами, врачами-травматологами-ортопедами, врачом-нефрологом, врачом-пульмонологом, врачом-аллергологом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феврале 2017 года педиатрические отделения</a:t>
            </a:r>
            <a:r>
              <a:rPr lang="ru-RU" sz="16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головного здания </a:t>
            </a:r>
            <a:r>
              <a:rPr lang="ru-RU" sz="160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филиала </a:t>
            </a:r>
            <a:r>
              <a:rPr lang="ru-RU" sz="160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sz="16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7 переданы в ГБУЗ «ДГП № 118 ДЗМ», женские консультации головного здания </a:t>
            </a:r>
            <a:r>
              <a:rPr lang="ru-RU" sz="160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филиалов </a:t>
            </a:r>
            <a:r>
              <a:rPr lang="ru-RU" sz="160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№2, №4, №</a:t>
            </a:r>
            <a:r>
              <a:rPr lang="ru-RU" sz="16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5 переданы в ГБУЗ «</a:t>
            </a:r>
            <a:r>
              <a:rPr lang="ru-RU" sz="160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ЦПСиР</a:t>
            </a:r>
            <a:r>
              <a:rPr lang="ru-RU" sz="16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ДЗМ».</a:t>
            </a:r>
            <a:endParaRPr lang="ru-RU" sz="1600" dirty="0"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каждом филиале организованы кабинеты функциональной диагностики, где проводятся рутинные методы обследования: функция внешнего дыхания, ЭКГ, </a:t>
            </a:r>
            <a:r>
              <a:rPr lang="ru-RU" sz="16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суточное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мониторирование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ЭКГ, суточное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мониторирование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АД, </a:t>
            </a:r>
            <a:r>
              <a:rPr lang="ru-RU" sz="160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различные виды ультразвуковой и рентгенологической диагностики.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объединении работает дневной стационар на </a:t>
            </a:r>
            <a:r>
              <a:rPr lang="ru-RU" sz="16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71 койку </a:t>
            </a:r>
            <a:r>
              <a:rPr lang="ru-RU" sz="160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(терапевтического, </a:t>
            </a:r>
            <a:r>
              <a:rPr lang="ru-RU" sz="16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неврологического</a:t>
            </a:r>
            <a:r>
              <a:rPr lang="ru-RU" sz="160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, кардиологического, </a:t>
            </a:r>
            <a:r>
              <a:rPr lang="ru-RU" sz="16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хирургического, онкологического </a:t>
            </a:r>
            <a:r>
              <a:rPr lang="ru-RU" sz="160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профилей).</a:t>
            </a:r>
            <a:endParaRPr lang="ru-RU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11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260648"/>
            <a:ext cx="7543800" cy="504056"/>
          </a:xfrm>
        </p:spPr>
        <p:txBody>
          <a:bodyPr>
            <a:normAutofit fontScale="90000"/>
          </a:bodyPr>
          <a:lstStyle/>
          <a:p>
            <a:r>
              <a:rPr lang="ru-RU" sz="2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Структура и функционал </a:t>
            </a:r>
            <a:r>
              <a:rPr lang="ru-RU" sz="2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ГБУЗ «КДП № 121 ДЗМ»</a:t>
            </a:r>
            <a:endParaRPr lang="ru-RU" sz="25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908720"/>
            <a:ext cx="8064896" cy="5616624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ru-RU" sz="15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На базе филиалов №6, №7 расположены травматологические пункты, работающие в круглосуточном режиме.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каждом филиале в рамках пилотного проекта «Ведение пациентов старших возрастных групп с множественными хроническими заболеваниями» организован прием отдельного врача для ведения пациентов данной категории.</a:t>
            </a:r>
            <a:endParaRPr lang="ru-RU" sz="1500" dirty="0" smtClean="0"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5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На базе филиала №3 расположено отделение медицинской помощи взрослому населению на дому, сотрудники которого обслуживают вызовы на дому, поступающие от населения. С октября 2017 года функционирует отделение патронажной службы для обслуживания маломобильных пациентов.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5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50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базе филиала №1 </a:t>
            </a:r>
            <a:r>
              <a:rPr lang="ru-RU" sz="1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функционирует</a:t>
            </a:r>
            <a:r>
              <a:rPr lang="ru-RU" sz="15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кабинет паллиативной помощи. В каждом филиале работает медицинская сестра паллиативной помощи</a:t>
            </a:r>
            <a:r>
              <a:rPr lang="ru-RU" sz="15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5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50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базе филиала №1 функционирует онкологическое отделение, в котором на диспансерном наблюдении состоит </a:t>
            </a:r>
            <a:r>
              <a:rPr lang="ru-RU" sz="1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4689</a:t>
            </a:r>
            <a:r>
              <a:rPr lang="ru-RU" sz="15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человек </a:t>
            </a:r>
            <a:r>
              <a:rPr lang="ru-RU" sz="150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и имеется дневной стационар на 5 коек с режимом работы в две смены</a:t>
            </a:r>
            <a:r>
              <a:rPr lang="ru-RU" sz="15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50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На базе филиала №4 функционирует отделение медицинской профилактики и Центр здоровья</a:t>
            </a:r>
            <a:r>
              <a:rPr lang="ru-RU" sz="15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, где можно пройти диспансерное обследование за 90 минут, профилактические осмотры и комплексное обследование для </a:t>
            </a:r>
            <a:r>
              <a:rPr lang="ru-RU" sz="150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выявления факторов риска развития определенных заболеваний, а также различные мероприятия: «День пожилого человека», «Всемирный день здоровья», </a:t>
            </a:r>
            <a:r>
              <a:rPr lang="ru-RU" sz="15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«Всемирный </a:t>
            </a:r>
            <a:r>
              <a:rPr lang="ru-RU" sz="150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день без табака», «Здоровое сердце» и пр</a:t>
            </a:r>
            <a:r>
              <a:rPr lang="ru-RU" sz="15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18288" indent="0" algn="just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09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260648"/>
            <a:ext cx="7543800" cy="504056"/>
          </a:xfrm>
        </p:spPr>
        <p:txBody>
          <a:bodyPr/>
          <a:lstStyle/>
          <a:p>
            <a:r>
              <a:rPr lang="ru-RU" sz="2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Персонал ГБУЗ «КДП № 121 ДЗМ»</a:t>
            </a:r>
            <a:endParaRPr lang="ru-RU" sz="25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052736"/>
            <a:ext cx="5688632" cy="5112568"/>
          </a:xfrm>
        </p:spPr>
        <p:txBody>
          <a:bodyPr>
            <a:noAutofit/>
          </a:bodyPr>
          <a:lstStyle/>
          <a:p>
            <a:pPr marL="18288" indent="0" algn="just">
              <a:buNone/>
            </a:pPr>
            <a:r>
              <a:rPr lang="ru-RU" sz="1600" dirty="0" smtClean="0">
                <a:effectLst/>
              </a:rPr>
              <a:t>	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 объединении с </a:t>
            </a:r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учетом отделения платных услуг 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работает 843 сотрудника, </a:t>
            </a:r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них: </a:t>
            </a:r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врачебного персонала – 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277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чел., </a:t>
            </a:r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среднего медицинского персонала – 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315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чел., </a:t>
            </a:r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младшего медицинского персонала – 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чел., </a:t>
            </a:r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прочие – 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247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чел.  </a:t>
            </a:r>
            <a:endParaRPr lang="ru-RU" sz="1600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18288" indent="0" algn="just">
              <a:buNone/>
            </a:pP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	Среди </a:t>
            </a:r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врачей ГБУЗ «КДП №121 ДЗМ» работает 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21 </a:t>
            </a:r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кандидатов медицинских наук. Кроме того из общего числа врачей 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58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имеют высшую категорию, 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7 – первую </a:t>
            </a:r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– вторую.	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На 01.01.2017г</a:t>
            </a:r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. укомплектованность врачами составляет 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72%, </a:t>
            </a:r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за счет низкой укомплектованности врачами участковыми терапевтами 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53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%.</a:t>
            </a:r>
            <a:endParaRPr lang="ru-RU" sz="1600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18288" indent="0" algn="just">
              <a:buNone/>
            </a:pP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	Укомплектованность среднего медицинского персонала – </a:t>
            </a:r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83%. Из общего числа среднего медицинского 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персонала высшую </a:t>
            </a:r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категорию имеют 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100 чел</a:t>
            </a:r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., первую 17 чел., вторую 32 чел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8288" indent="0" algn="just">
              <a:buNone/>
            </a:pP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	Средняя заработная плата за 2017 г. составила у врачей – 104745,4 руб., что на 26,1% выше по сравнению с 2016 г., у среднего медицинского персонала – 62602,5 руб., что на 24,5% выше по сравнению с 2016 г., у младшего медицинского персонала – 44423,3 руб., что на 23,5% выше по сравнению с 2016 г.</a:t>
            </a:r>
            <a:endParaRPr lang="ru-RU" sz="1600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E:\Новая папка\здоровый пациент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340768"/>
            <a:ext cx="1872208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:\История Тяжельников\Начмед\Доклад депутатам\Безымянны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509120"/>
            <a:ext cx="1870342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090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260648"/>
            <a:ext cx="7543800" cy="504056"/>
          </a:xfrm>
        </p:spPr>
        <p:txBody>
          <a:bodyPr>
            <a:normAutofit fontScale="90000"/>
          </a:bodyPr>
          <a:lstStyle/>
          <a:p>
            <a:pPr marL="18288" indent="0"/>
            <a:r>
              <a:rPr lang="ru-RU" sz="2800" b="1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Результаты нашей деятельности в </a:t>
            </a:r>
            <a:r>
              <a:rPr lang="ru-RU" sz="2800" b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ru-RU" sz="2800" b="1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году: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836712"/>
            <a:ext cx="8352928" cy="5544616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Общее число </a:t>
            </a:r>
            <a:r>
              <a: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посещений</a:t>
            </a:r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составляет – 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989624, посещений </a:t>
            </a:r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поводу заболеваний – 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746666; </a:t>
            </a:r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посещений на дому – 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41882; </a:t>
            </a:r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посещений с профилактической целью – 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242958.</a:t>
            </a:r>
            <a:endParaRPr lang="ru-RU" sz="16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Вакцинация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взрослого населения </a:t>
            </a:r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– по основным направлениям (АДС-М, корь, краснуха, гепатит В, гепатит А, АКД-С, полиомиелит, </a:t>
            </a:r>
            <a:r>
              <a:rPr lang="ru-RU" sz="160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эпид</a:t>
            </a:r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-паротит) выполнена на 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107%.</a:t>
            </a:r>
            <a:endParaRPr lang="ru-RU" sz="1600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Возрастная </a:t>
            </a:r>
            <a:r>
              <a: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диспансеризация</a:t>
            </a:r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– прошли 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50454 </a:t>
            </a:r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чел., что составило 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100,7% </a:t>
            </a:r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от плана.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Профилактика </a:t>
            </a:r>
            <a:r>
              <a: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туберкулеза</a:t>
            </a:r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: анализ мокроты 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наличие кислотоустойчивых микобактерий – 9186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чел. (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102,8%), </a:t>
            </a:r>
            <a:r>
              <a:rPr lang="ru-RU" sz="160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диаскин</a:t>
            </a:r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-тест – 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2207 </a:t>
            </a:r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чел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. (112%), </a:t>
            </a:r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флюорография – 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179341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чел. (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97,8%).</a:t>
            </a:r>
            <a:endParaRPr lang="ru-RU" sz="1600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ИВОВ, УВОВ и приравненные к ним лица</a:t>
            </a:r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прошли диспансеризацию 2 раза в год – всего 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446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чел. (из них – 58 получили санаторно-курортное лечение, 40 – стационарное, 5 – стационарное лечение на дому). </a:t>
            </a:r>
            <a:r>
              <a: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Ветераны боевых действий</a:t>
            </a:r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– всего 102 чел., из них: 85 чел. прошли диспансеризацию (83%), 99 чел. была оказана медицинская помощь (97%).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2017 году в рамках деятельности кабинета 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паллиативной помощи 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соответствующей группы населения приобретено и израсходовано значительное количество расходного материала для ухода за пациентами (салфетки, белье одноразовое, крем моющий, пеленки, различные эмульсии, гели, крема и т.д.) Всего 316 пациентов, нуждающихся в паллиативной помощи. Всего посещений данной категории граждан – 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5214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выписано 643 рецепта 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НС и ПВ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247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260648"/>
            <a:ext cx="7543800" cy="504056"/>
          </a:xfrm>
        </p:spPr>
        <p:txBody>
          <a:bodyPr>
            <a:normAutofit fontScale="90000"/>
          </a:bodyPr>
          <a:lstStyle/>
          <a:p>
            <a:pPr marL="18288" indent="0"/>
            <a:r>
              <a:rPr lang="ru-RU" sz="2800" b="1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Результаты нашей деятельности в </a:t>
            </a:r>
            <a:r>
              <a:rPr lang="ru-RU" sz="2800" b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ru-RU" sz="2800" b="1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году: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764704"/>
            <a:ext cx="8424936" cy="5544616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Общее количество </a:t>
            </a:r>
            <a:r>
              <a:rPr lang="ru-RU" sz="1600" b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инвалидов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прикрепленных на медицинское обслуживание к </a:t>
            </a:r>
            <a:r>
              <a:rPr lang="ru-RU" sz="160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ГБУЗ «КДП № 121 ДЗМ» - </a:t>
            </a:r>
            <a:r>
              <a:rPr lang="ru-RU" sz="16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17541, </a:t>
            </a:r>
            <a:r>
              <a:rPr lang="ru-RU" sz="160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из них: первой группы – </a:t>
            </a:r>
            <a:r>
              <a:rPr lang="ru-RU" sz="16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1672, </a:t>
            </a:r>
            <a:r>
              <a:rPr lang="ru-RU" sz="160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второй – </a:t>
            </a:r>
            <a:r>
              <a:rPr lang="ru-RU" sz="16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8781, </a:t>
            </a:r>
            <a:r>
              <a:rPr lang="ru-RU" sz="160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третьей – </a:t>
            </a:r>
            <a:r>
              <a:rPr lang="ru-RU" sz="16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7088. </a:t>
            </a:r>
            <a:r>
              <a:rPr lang="ru-RU" sz="160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Льготное лекарственное обеспечение данной категории граждан осуществляется в полном объеме, в том числе по индивидуальным закупкам. Медицинское обеспечение соответствует ИПРА. </a:t>
            </a:r>
            <a:endParaRPr lang="ru-RU" sz="1600" dirty="0" smtClean="0"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Регулярно </a:t>
            </a:r>
            <a:r>
              <a:rPr lang="ru-RU" sz="160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проводятся встречи администрации поликлиники с населением в ЦСО, общественными организациями (ветеранские, общество инвалидов). На постоянной основе организованы лектории для населения на актуальные темы.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Увеличено время амбулаторного </a:t>
            </a:r>
            <a:r>
              <a:rPr lang="ru-RU" sz="1600" b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прием</a:t>
            </a:r>
            <a:r>
              <a:rPr lang="ru-RU" sz="16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160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врачей-специалистов второго уровня до 15-20 мин. (эндокринолог, кардиолог, невролог, пульмонолог, ревматолог, аллерголог-иммунолог, нефролог, гастроэнтеролог</a:t>
            </a:r>
            <a:r>
              <a:rPr lang="ru-RU" sz="16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), врачей общей практики и врачей-терапевтов участковых до 15 минут, </a:t>
            </a:r>
            <a:r>
              <a:rPr lang="ru-RU" sz="160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что значительно улучшило качество оказываемой медицинской </a:t>
            </a:r>
            <a:r>
              <a:rPr lang="ru-RU" sz="16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помощи при </a:t>
            </a:r>
            <a:r>
              <a:rPr lang="ru-RU" sz="160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сохраняющейся доступности.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базе </a:t>
            </a:r>
            <a:r>
              <a:rPr lang="ru-RU" sz="16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филиалов №1,4,5,6,7,8 организованы отделения </a:t>
            </a:r>
            <a:r>
              <a:rPr lang="ru-RU" sz="1600" b="1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врачей общей практики</a:t>
            </a:r>
            <a:r>
              <a:rPr lang="ru-RU" sz="160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. Длительность приема у врача общей практики составляет 15 мин. Анализ работы данного отделения показывает, что значительно снизилось количество </a:t>
            </a:r>
            <a:r>
              <a:rPr lang="ru-RU" sz="16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направлений </a:t>
            </a:r>
            <a:r>
              <a:rPr lang="ru-RU" sz="160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к врачу-</a:t>
            </a:r>
            <a:r>
              <a:rPr lang="ru-RU" sz="1600" dirty="0" err="1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оториноларингологу</a:t>
            </a:r>
            <a:r>
              <a:rPr lang="ru-RU" sz="160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(на 36%), врачу-офтальмологу (</a:t>
            </a:r>
            <a:r>
              <a:rPr lang="ru-RU" sz="16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на 8,5</a:t>
            </a:r>
            <a:r>
              <a:rPr lang="ru-RU" sz="160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%), врачу-эндокринологу (на 26%), врачу-хирургу (на 13</a:t>
            </a:r>
            <a:r>
              <a:rPr lang="ru-RU" sz="16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%), врачу-неврологу ( на 9,3%)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2017 года в ГБУЗ «КДП № 121 ДЗМ» на регулярной основе проводится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МРТ и КТ с контрастированием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ru-RU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402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260648"/>
            <a:ext cx="7543800" cy="504056"/>
          </a:xfrm>
        </p:spPr>
        <p:txBody>
          <a:bodyPr>
            <a:normAutofit fontScale="90000"/>
          </a:bodyPr>
          <a:lstStyle/>
          <a:p>
            <a:pPr marL="18288" indent="0"/>
            <a:r>
              <a:rPr lang="ru-RU" sz="2800" b="1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Результаты нашей деятельности в </a:t>
            </a:r>
            <a:r>
              <a:rPr lang="ru-RU" sz="2800" b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ru-RU" sz="2800" b="1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году: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908720"/>
            <a:ext cx="8424936" cy="5544616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ru-RU" sz="15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В рамках реализации пилотного проекта «Ведение пациентов старших возрастных групп с множественными хроническими заболеваниями» </a:t>
            </a:r>
            <a:r>
              <a:rPr lang="ru-RU" sz="1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произошло </a:t>
            </a:r>
            <a:r>
              <a:rPr lang="ru-RU" sz="15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снижение количества вызовов СМП, удалось достич</a:t>
            </a:r>
            <a:r>
              <a:rPr lang="ru-RU" sz="1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ь </a:t>
            </a:r>
            <a:r>
              <a:rPr lang="ru-RU" sz="15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целевых показателей АД, уровня </a:t>
            </a:r>
            <a:r>
              <a:rPr lang="ru-RU" sz="15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5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люкозы и холестерина.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5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Тесное </a:t>
            </a:r>
            <a:r>
              <a:rPr lang="ru-RU" sz="150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взаимодействие </a:t>
            </a:r>
            <a:r>
              <a:rPr lang="ru-RU" sz="1500" b="1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социальных работников и </a:t>
            </a:r>
            <a:r>
              <a:rPr lang="ru-RU" sz="1500" b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сотрудников патронажной службы</a:t>
            </a:r>
            <a:r>
              <a:rPr lang="ru-RU" sz="15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в том числе и </a:t>
            </a:r>
            <a:r>
              <a:rPr lang="ru-RU" sz="15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50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телефону, позволило свести к минимуму формальные записи социальных работников на прием к </a:t>
            </a:r>
            <a:r>
              <a:rPr lang="ru-RU" sz="15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врачу, тем </a:t>
            </a:r>
            <a:r>
              <a:rPr lang="ru-RU" sz="150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самым улучшив качество и своевременность оказания медицинской помощи маломобильной группе </a:t>
            </a:r>
            <a:r>
              <a:rPr lang="ru-RU" sz="15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населения.</a:t>
            </a:r>
            <a:endParaRPr lang="ru-RU" sz="1500" dirty="0"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5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50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рамках </a:t>
            </a:r>
            <a:r>
              <a:rPr lang="ru-RU" sz="1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реализации пилотного проекта </a:t>
            </a:r>
            <a:r>
              <a:rPr lang="ru-RU" sz="1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«Пути повышения пациентоориентированности в медицинской организации»</a:t>
            </a:r>
            <a:r>
              <a:rPr lang="ru-RU" sz="1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направленному на повышения качества взаимодействия и взаимопонимания между медицинским персоналом и </a:t>
            </a:r>
            <a:r>
              <a:rPr lang="ru-RU" sz="15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пациентом, </a:t>
            </a:r>
            <a:r>
              <a:rPr lang="ru-RU" sz="1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организован справочно-информационный отдел. </a:t>
            </a:r>
            <a:r>
              <a:rPr lang="ru-RU" sz="15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еорганизована работа стойки информации, введена должность старшего администратора, внедрен стандарт рабочего места 5С, разработаны раздаточный материал с маршрутами и справочной информацией, скрипты для сотрудников, внедрены знаки отличия: </a:t>
            </a:r>
            <a:r>
              <a:rPr lang="ru-RU" sz="15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бейджи</a:t>
            </a:r>
            <a:r>
              <a:rPr lang="ru-RU" sz="1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платки, значки. С созданием службы значительно снизилось количество конфликтных ситуаций, обращений об отсутствии карты на приеме у врача.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3" y="4725143"/>
            <a:ext cx="1728193" cy="17281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760544"/>
            <a:ext cx="2106220" cy="16927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766937"/>
            <a:ext cx="2248532" cy="168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526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260648"/>
            <a:ext cx="7543800" cy="504056"/>
          </a:xfrm>
        </p:spPr>
        <p:txBody>
          <a:bodyPr/>
          <a:lstStyle/>
          <a:p>
            <a:r>
              <a:rPr lang="ru-RU" sz="2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Повседневная работа ГБУЗ «КДП № 121 ДЗМ»</a:t>
            </a:r>
            <a:endParaRPr lang="ru-RU" sz="25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980728"/>
            <a:ext cx="7992888" cy="5544616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Выполнение всех плановые показателей на 2018 </a:t>
            </a:r>
            <a:r>
              <a: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г.:</a:t>
            </a:r>
            <a:endParaRPr lang="ru-RU" sz="1600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Вакцинация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(взрослые): АДС-М – 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5100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корь – 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2520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краснуха – 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740, </a:t>
            </a:r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гепатит В – 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4000, </a:t>
            </a:r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гепатит А – 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250, </a:t>
            </a:r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дизентерия </a:t>
            </a:r>
            <a:r>
              <a:rPr lang="ru-RU" sz="160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Зонне</a:t>
            </a:r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450.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Возрастная </a:t>
            </a:r>
            <a:r>
              <a: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диспансеризация</a:t>
            </a:r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46151 человека.</a:t>
            </a:r>
            <a:endParaRPr lang="ru-RU" sz="1600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Профилактика </a:t>
            </a:r>
            <a:r>
              <a: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туберкулеза</a:t>
            </a:r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: анализ мокроты 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наличие кислотоустойчивых микобактерий  – 9082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чел., </a:t>
            </a:r>
            <a:r>
              <a:rPr lang="ru-RU" sz="160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диаскин</a:t>
            </a:r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-тест – 903 чел., флюорография – 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183191 </a:t>
            </a:r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чел.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Завершить </a:t>
            </a:r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диспансеризацию </a:t>
            </a:r>
            <a:r>
              <a: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ИВОВ, УВОВ</a:t>
            </a:r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и приравненных к ним лиц к 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21.04.2018 </a:t>
            </a:r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г. (состоит на 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01.01.2018 </a:t>
            </a:r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446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чел.); </a:t>
            </a:r>
            <a:r>
              <a: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ветеранов боевых действий</a:t>
            </a:r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к 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31.05.2018 </a:t>
            </a:r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г. (состоит 102 чел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.).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Успешная реализация текущих пилотных проектов, участие в новых проектах, направленных на улучшение доступности и качества оказания медицинской помощи прикрепленному населению.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Активное взаимодействие с населением, общественными организациями т.д.</a:t>
            </a:r>
            <a:endParaRPr lang="ru-RU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913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260648"/>
            <a:ext cx="7543800" cy="504056"/>
          </a:xfrm>
        </p:spPr>
        <p:txBody>
          <a:bodyPr/>
          <a:lstStyle/>
          <a:p>
            <a:r>
              <a:rPr lang="ru-RU" sz="2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Повседневная работа ГБУЗ «КДП № 121 ДЗМ»</a:t>
            </a:r>
            <a:endParaRPr lang="ru-RU" sz="25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980728"/>
            <a:ext cx="5904656" cy="5544616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Обеспечение устойчивости функционирования внедренной программы </a:t>
            </a:r>
            <a:r>
              <a:rPr lang="ru-RU" sz="160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«Московский стандарт поликлиники»:</a:t>
            </a:r>
          </a:p>
          <a:p>
            <a:pPr marL="18288" indent="0" algn="just">
              <a:buNone/>
            </a:pPr>
            <a:r>
              <a:rPr lang="ru-RU" sz="1600" dirty="0" smtClean="0"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- в </a:t>
            </a:r>
            <a:r>
              <a:rPr lang="ru-RU" sz="160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каждом филиале 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организованы сестринские </a:t>
            </a:r>
            <a:r>
              <a:rPr lang="ru-RU" sz="160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посты, оборудованные АРМами, принтерами, телефонами и пр. На сестринских постах осуществляется оформление санаторно-курортных карт, направлений на анализы, направлений в другие ЛПУ, справок,  а также выписка рецептов на льготные лекарственные </a:t>
            </a:r>
            <a:r>
              <a:rPr lang="ru-RU" sz="16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препараты;</a:t>
            </a:r>
            <a:endParaRPr lang="ru-RU" sz="1600" dirty="0"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18288" indent="0" algn="just">
              <a:buNone/>
            </a:pPr>
            <a:r>
              <a:rPr lang="ru-RU" sz="16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6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инфоматов организованы дежурства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администраторов</a:t>
            </a:r>
            <a:r>
              <a:rPr lang="ru-RU" sz="16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которые консультируют пациентов по всем интересующим их вопросам, а также регулируют запись к врачам-специалистам, направляют пациентов на  сестринский </a:t>
            </a:r>
            <a:r>
              <a:rPr lang="ru-RU" sz="16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пост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 smtClean="0"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04038" indent="-285750" algn="just"/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 рамках пилотного проекта «Дежурный врач 2.0» кабинеты дежурного врача перенесены на 1-е этажи филиалов, организованы зоны комфортного ожидания приема дежурным врачом, оборудованные информационными табло и постами для регулирования очереди на прием.</a:t>
            </a:r>
            <a:endParaRPr lang="ru-RU" sz="1600" dirty="0" smtClean="0"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1600" dirty="0"/>
          </a:p>
        </p:txBody>
      </p:sp>
      <p:pic>
        <p:nvPicPr>
          <p:cNvPr id="4" name="Picture 2" descr="E:\фото к презентации 18.01.2016\2 филиал\image-18-01-16-09-47-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831268"/>
            <a:ext cx="2088232" cy="1589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E:\фото к презентации 18.01.2016\7 филиал\IMG_28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636912"/>
            <a:ext cx="2088232" cy="1589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H:\Московский стандарт\Отчет\ф6\Рецепшен Ф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500423"/>
            <a:ext cx="2088232" cy="1612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00901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479</TotalTime>
  <Words>1318</Words>
  <Application>Microsoft Office PowerPoint</Application>
  <PresentationFormat>Экран (4:3)</PresentationFormat>
  <Paragraphs>61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Wingdings</vt:lpstr>
      <vt:lpstr>Тема Office</vt:lpstr>
      <vt:lpstr>Государственное бюджетное учреждение здравоохранения «Консультативно-диагностическая поликлиника № 121 Департамента здравоохранения города Москвы»</vt:lpstr>
      <vt:lpstr>Структура и функционал ГБУЗ «КДП № 121 ДЗМ»</vt:lpstr>
      <vt:lpstr>Структура и функционал ГБУЗ «КДП № 121 ДЗМ»</vt:lpstr>
      <vt:lpstr>Персонал ГБУЗ «КДП № 121 ДЗМ»</vt:lpstr>
      <vt:lpstr>Результаты нашей деятельности в 2017 году:</vt:lpstr>
      <vt:lpstr>Результаты нашей деятельности в 2017 году:</vt:lpstr>
      <vt:lpstr>Результаты нашей деятельности в 2017 году:</vt:lpstr>
      <vt:lpstr>Повседневная работа ГБУЗ «КДП № 121 ДЗМ»</vt:lpstr>
      <vt:lpstr>Повседневная работа ГБУЗ «КДП № 121 ДЗМ»</vt:lpstr>
      <vt:lpstr>Повседневная работа ГБУЗ «КДП № 121 ДЗМ»</vt:lpstr>
      <vt:lpstr>Повседневная работа ГБУЗ «КДП № 121 ДЗМ»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учреждение здравоохранения «Консультативно-диагностическая поликлиника № 121 Департамента здравоохранения города Москвы»</dc:title>
  <dc:creator>Alexandr</dc:creator>
  <cp:lastModifiedBy>stab4</cp:lastModifiedBy>
  <cp:revision>85</cp:revision>
  <cp:lastPrinted>2018-01-21T16:22:55Z</cp:lastPrinted>
  <dcterms:created xsi:type="dcterms:W3CDTF">2017-02-05T07:49:09Z</dcterms:created>
  <dcterms:modified xsi:type="dcterms:W3CDTF">2018-01-23T07:25:05Z</dcterms:modified>
</cp:coreProperties>
</file>